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62" r:id="rId5"/>
    <p:sldId id="304" r:id="rId6"/>
    <p:sldId id="256" r:id="rId7"/>
    <p:sldId id="309" r:id="rId8"/>
    <p:sldId id="317" r:id="rId9"/>
    <p:sldId id="374" r:id="rId10"/>
    <p:sldId id="310" r:id="rId11"/>
    <p:sldId id="319" r:id="rId12"/>
    <p:sldId id="308" r:id="rId13"/>
    <p:sldId id="320" r:id="rId14"/>
    <p:sldId id="312" r:id="rId15"/>
    <p:sldId id="321" r:id="rId16"/>
    <p:sldId id="311" r:id="rId17"/>
    <p:sldId id="322" r:id="rId18"/>
    <p:sldId id="313" r:id="rId19"/>
    <p:sldId id="323" r:id="rId20"/>
    <p:sldId id="314" r:id="rId21"/>
    <p:sldId id="324" r:id="rId22"/>
    <p:sldId id="315" r:id="rId23"/>
    <p:sldId id="318" r:id="rId24"/>
    <p:sldId id="316" r:id="rId25"/>
    <p:sldId id="299" r:id="rId26"/>
    <p:sldId id="306" r:id="rId27"/>
    <p:sldId id="332" r:id="rId28"/>
    <p:sldId id="326" r:id="rId29"/>
    <p:sldId id="335" r:id="rId30"/>
    <p:sldId id="343" r:id="rId31"/>
    <p:sldId id="327" r:id="rId32"/>
    <p:sldId id="328" r:id="rId33"/>
    <p:sldId id="333" r:id="rId34"/>
    <p:sldId id="338" r:id="rId35"/>
    <p:sldId id="336" r:id="rId36"/>
    <p:sldId id="339" r:id="rId37"/>
    <p:sldId id="344" r:id="rId38"/>
    <p:sldId id="340" r:id="rId39"/>
    <p:sldId id="351" r:id="rId40"/>
    <p:sldId id="376" r:id="rId41"/>
    <p:sldId id="377" r:id="rId42"/>
    <p:sldId id="341" r:id="rId43"/>
    <p:sldId id="375" r:id="rId44"/>
    <p:sldId id="342" r:id="rId45"/>
    <p:sldId id="354" r:id="rId46"/>
    <p:sldId id="366" r:id="rId47"/>
    <p:sldId id="371" r:id="rId48"/>
    <p:sldId id="373" r:id="rId49"/>
    <p:sldId id="355" r:id="rId50"/>
    <p:sldId id="367" r:id="rId51"/>
    <p:sldId id="353" r:id="rId52"/>
    <p:sldId id="334" r:id="rId53"/>
    <p:sldId id="356" r:id="rId54"/>
    <p:sldId id="345" r:id="rId55"/>
    <p:sldId id="303" r:id="rId5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E2FE"/>
    <a:srgbClr val="FFFF6D"/>
    <a:srgbClr val="CCFF33"/>
    <a:srgbClr val="A7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9CFB8-EB6E-4B1A-B96D-322AED6B251F}" v="3" dt="2021-08-31T19:11:11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896"/>
    </p:cViewPr>
  </p:sorter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BC1-4932-BB72-A2E83DC135D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6BC1-4932-BB72-A2E83DC135D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173</c:v>
                </c:pt>
                <c:pt idx="1">
                  <c:v>47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C1-4932-BB72-A2E83DC135D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Возрастной состав педагогического коллектива</a:t>
            </a:r>
          </a:p>
          <a:p>
            <a:pPr>
              <a:defRPr/>
            </a:pPr>
            <a:r>
              <a:rPr lang="ru-RU"/>
              <a:t>на 2024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043485103462998E-2"/>
          <c:y val="0.39068307907230615"/>
          <c:w val="0.811913029793074"/>
          <c:h val="0.58269982779251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состав педагогического коллктива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0A0E-4464-8257-4E69090728E4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12D-4126-B250-BEDC38A35ACE}"/>
              </c:ext>
            </c:extLst>
          </c:dPt>
          <c:dPt>
            <c:idx val="2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A0E-4464-8257-4E69090728E4}"/>
              </c:ext>
            </c:extLst>
          </c:dPt>
          <c:dPt>
            <c:idx val="3"/>
            <c:bubble3D val="0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0A0E-4464-8257-4E69090728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20-30 лет</c:v>
                </c:pt>
                <c:pt idx="1">
                  <c:v>30-50 лет</c:v>
                </c:pt>
                <c:pt idx="2">
                  <c:v>от 50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17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0E-4464-8257-4E69090728E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9999988710211676E-2"/>
          <c:y val="0.27941856596398973"/>
          <c:w val="0.89999979678381026"/>
          <c:h val="5.2330685439211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A2A-4DCA-BE29-6177CC834620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EA2A-4DCA-BE29-6177CC834620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186</c:v>
                </c:pt>
                <c:pt idx="1">
                  <c:v>44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2A-4DCA-BE29-6177CC83462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B15-47EA-BA17-2C2D60ECF6D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CB15-47EA-BA17-2C2D60ECF6D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201</c:v>
                </c:pt>
                <c:pt idx="1">
                  <c:v>31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15-47EA-BA17-2C2D60ECF6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0A2-441F-9BBB-1B9F22E15CF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A0A2-441F-9BBB-1B9F22E15CF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2-A0A2-441F-9BBB-1B9F22E15CF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осведомленостей о воспитании</c:v>
                </c:pt>
                <c:pt idx="1">
                  <c:v>ниже среднего уровня</c:v>
                </c:pt>
                <c:pt idx="2">
                  <c:v>ниже среднего уровня</c:v>
                </c:pt>
                <c:pt idx="3">
                  <c:v>низкий уровень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149</c:v>
                </c:pt>
                <c:pt idx="1">
                  <c:v>63</c:v>
                </c:pt>
                <c:pt idx="2">
                  <c:v>17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A2-441F-9BBB-1B9F22E15C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F5E-4765-948E-01327392602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2F5E-4765-948E-01327392602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186</c:v>
                </c:pt>
                <c:pt idx="1">
                  <c:v>49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5E-4765-948E-01327392602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Заинтересованность родителей участвовать в совместных мероприятиях</a:t>
            </a:r>
          </a:p>
          <a:p>
            <a:pPr>
              <a:defRPr/>
            </a:pPr>
            <a:r>
              <a:rPr lang="ru-RU"/>
              <a:t> в детском саду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Заинтересованность родителей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560-463E-AB87-C2118226531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F560-463E-AB87-C2118226531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157</c:v>
                </c:pt>
                <c:pt idx="1">
                  <c:v>71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60-463E-AB87-C211822653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Образовательный уровень педагогического коллектива 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Заинтересованность родителей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A1B-4726-80B2-C9A73FFF1C6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9A1B-4726-80B2-C9A73FFF1C6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A1B-4726-80B2-C9A73FFF1C6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A1B-4726-80B2-C9A73FFF1C6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71%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A1B-4726-80B2-C9A73FFF1C6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среднее специальное педагогическое</c:v>
                </c:pt>
                <c:pt idx="1">
                  <c:v>высшее</c:v>
                </c:pt>
                <c:pt idx="2">
                  <c:v>высшее педагогическое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1B-4726-80B2-C9A73FFF1C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Стаж работы в сфере дошкольной педагогики</a:t>
            </a:r>
          </a:p>
          <a:p>
            <a:pPr>
              <a:defRPr/>
            </a:pPr>
            <a:endParaRPr lang="ru-RU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Заинтересованность родителей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EFF-4432-99AA-CA84EEFBB0F6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AEFF-4432-99AA-CA84EEFBB0F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2-AEFF-4432-99AA-CA84EEFBB0F6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1-5 лет</c:v>
                </c:pt>
                <c:pt idx="1">
                  <c:v>5-10 лет</c:v>
                </c:pt>
                <c:pt idx="2">
                  <c:v>10-20 лет</c:v>
                </c:pt>
                <c:pt idx="3">
                  <c:v>белее 20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FF-4432-99AA-CA84EEFBB0F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11205888748710539"/>
          <c:y val="0.21354762988335049"/>
          <c:w val="0.77588222502578919"/>
          <c:h val="0.166616685429591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Профессиональная квалификация педагогов </a:t>
            </a:r>
          </a:p>
          <a:p>
            <a:pPr>
              <a:defRPr/>
            </a:pPr>
            <a:r>
              <a:rPr lang="ru-RU" dirty="0"/>
              <a:t>на 2024 год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профессиональная квалификация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4AE-487D-A0AD-12C1453ECA4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1-D4AE-487D-A0AD-12C1453ECA41}"/>
              </c:ext>
            </c:extLst>
          </c:dPt>
          <c:dLbls>
            <c:dLbl>
              <c:idx val="2"/>
              <c:layout>
                <c:manualLayout>
                  <c:x val="-0.17525291730747258"/>
                  <c:y val="2.422895162978221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AE-487D-A0AD-12C1453ECA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 должности</c:v>
                </c:pt>
                <c:pt idx="3">
                  <c:v>нет категории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9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AE-487D-A0AD-12C1453ECA4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2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8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2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30270F-F493-402C-9A93-3DD7686A0696}" type="datetime1">
              <a:rPr lang="ru-RU" smtClean="0"/>
              <a:t>28.04.2025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0C20A1-71F7-48D6-9B7C-279FB528DA1F}" type="datetime1">
              <a:rPr lang="ru-RU" noProof="0" smtClean="0"/>
              <a:t>28.04.2025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81295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53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49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50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51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52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62825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886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26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0153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Дата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0" name="Дата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1" name="Нижний колонтитул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5" name="Дата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56" name="Нижний колонтитул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57" name="Номер слайда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чки, содержимое и картинка в рамк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0" name="Место для изображения из Интернета 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4" name="Место для изображения из Интернета 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8" name="Место для изображения из Интернета 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2" name="Дата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4" name="Нижний колонтитул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6" name="Номер слайда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3 объек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8" name="Место для изображения из Интернета 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0" name="Место для изображения из Интернета 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2" name="Текст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3" name="Место для изображения из Интернета 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4" name="Дата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75" name="Нижний колонтитул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76" name="Номер слайда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35" name="Нижний колонтитул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Дата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2 рисун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большой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8" name="Нижний колонтитул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 в рамк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112" name="Дата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13" name="Нижний колонтитул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14" name="Номер слайда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1" name="Текст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3" name="Текст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Рисунок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Рисунок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0" name="Рисунок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чее содержимо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78" name="Текст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 </a:t>
            </a:r>
          </a:p>
        </p:txBody>
      </p:sp>
      <p:sp>
        <p:nvSpPr>
          <p:cNvPr id="93" name="Дата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94" name="Нижний колонтитул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95" name="Номер слайда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" Target="slide42.xml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jpe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8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.jpg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.png"/><Relationship Id="rId5" Type="http://schemas.openxmlformats.org/officeDocument/2006/relationships/slide" Target="slide11.xml"/><Relationship Id="rId10" Type="http://schemas.openxmlformats.org/officeDocument/2006/relationships/slide" Target="slide15.xml"/><Relationship Id="rId4" Type="http://schemas.openxmlformats.org/officeDocument/2006/relationships/slide" Target="slide22.xml"/><Relationship Id="rId9" Type="http://schemas.openxmlformats.org/officeDocument/2006/relationships/slide" Target="slide17.xml"/><Relationship Id="rId1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" Target="slide3.xml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.png"/><Relationship Id="rId9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" Target="slide3.xml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9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4.jpeg"/><Relationship Id="rId7" Type="http://schemas.openxmlformats.org/officeDocument/2006/relationships/slide" Target="slide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e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06106" y="566670"/>
            <a:ext cx="4610637" cy="571822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413679" cy="6858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/>
              <a:t>ПОКАЗАТЕЛИ </a:t>
            </a:r>
            <a:br>
              <a:rPr lang="ru-RU" sz="5400" dirty="0"/>
            </a:br>
            <a:r>
              <a:rPr lang="ru-RU" sz="5400" dirty="0"/>
              <a:t>И РЕЗУЛЬТАТЫ ДЕЯТЕЛЬНОСТИ МБДОУ №285</a:t>
            </a:r>
          </a:p>
        </p:txBody>
      </p:sp>
      <p:pic>
        <p:nvPicPr>
          <p:cNvPr id="5" name="Picture 2" descr="G:\видео на конкурс\наш 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241" y="1159099"/>
            <a:ext cx="4708365" cy="45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CE0CA69-6591-B362-CF5C-5939D4BE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3" y="225007"/>
            <a:ext cx="5068660" cy="64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DCB112A-C731-27D5-2E5C-913364A48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14004" b="23309"/>
          <a:stretch/>
        </p:blipFill>
        <p:spPr bwMode="auto">
          <a:xfrm>
            <a:off x="5805714" y="1645480"/>
            <a:ext cx="6242150" cy="44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5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55770" y="0"/>
            <a:ext cx="683622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РАЗВИТИЯ ПОЗНОВАТЕЛЬНЫХ И ТВОРЧЕСКИХ СПОСОБНОСТЕЙ ДЕТЕЙ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926770" y="3429000"/>
            <a:ext cx="3429000" cy="3429000"/>
          </a:xfrm>
        </p:spPr>
      </p:sp>
      <p:graphicFrame>
        <p:nvGraphicFramePr>
          <p:cNvPr id="1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61505"/>
              </p:ext>
            </p:extLst>
          </p:nvPr>
        </p:nvGraphicFramePr>
        <p:xfrm>
          <a:off x="5355769" y="919766"/>
          <a:ext cx="6836229" cy="593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3133DFF-A489-82C2-5747-F52A1E194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" t="5298" r="312" b="19701"/>
          <a:stretch/>
        </p:blipFill>
        <p:spPr bwMode="auto">
          <a:xfrm>
            <a:off x="1883230" y="146089"/>
            <a:ext cx="349431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BF427C2-3797-F55A-61FE-0FF1791F2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"/>
          <a:stretch/>
        </p:blipFill>
        <p:spPr bwMode="auto">
          <a:xfrm>
            <a:off x="1905000" y="3888883"/>
            <a:ext cx="3494310" cy="28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335F4CC-5E66-FE3D-B866-6DEEB9231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2"/>
          <a:stretch/>
        </p:blipFill>
        <p:spPr bwMode="auto">
          <a:xfrm>
            <a:off x="754744" y="166913"/>
            <a:ext cx="3477384" cy="28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DBBEA98-7C83-CB88-E256-23F0C086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21" y="1108530"/>
            <a:ext cx="7443408" cy="55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0FC3FAB6-5C94-53F3-1917-B8E9C26B3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9" b="2434"/>
          <a:stretch/>
        </p:blipFill>
        <p:spPr bwMode="auto">
          <a:xfrm>
            <a:off x="754743" y="3294743"/>
            <a:ext cx="3477384" cy="33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58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55770" y="0"/>
            <a:ext cx="6836229" cy="6858000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РАЗВИТИЯ У ДЕТЕЙ СОЦИАЛЬНО-ЛИЧНОСТНЫХ КАЧЕСТВ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926770" y="3429000"/>
            <a:ext cx="3429000" cy="3429000"/>
          </a:xfrm>
        </p:spPr>
      </p:sp>
      <p:graphicFrame>
        <p:nvGraphicFramePr>
          <p:cNvPr id="1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05689"/>
              </p:ext>
            </p:extLst>
          </p:nvPr>
        </p:nvGraphicFramePr>
        <p:xfrm>
          <a:off x="5355770" y="919766"/>
          <a:ext cx="6836230" cy="593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4FC0D675-2593-E781-5E6A-5F6EA6C34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 b="13013"/>
          <a:stretch/>
        </p:blipFill>
        <p:spPr bwMode="auto">
          <a:xfrm>
            <a:off x="1868317" y="100693"/>
            <a:ext cx="34765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30C73E-8253-E1BC-575E-62A80DB26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4437"/>
          <a:stretch/>
        </p:blipFill>
        <p:spPr bwMode="auto">
          <a:xfrm>
            <a:off x="1905000" y="3680732"/>
            <a:ext cx="3958771" cy="30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0D4682F-28AB-B693-4806-B2D3E70FB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84" y="1767114"/>
            <a:ext cx="6097879" cy="45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0C0C793-6303-54BD-429C-AFFF6265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0" y="188684"/>
            <a:ext cx="4916715" cy="65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55770" y="0"/>
            <a:ext cx="6836229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РАЗВИТИЯ ХУДОЖЕСТВЕННО-ЭСТЕТИЧЕСКОГО ВОСПИТАНИЯ У ДЕТЕЙ</a:t>
            </a:r>
          </a:p>
        </p:txBody>
      </p:sp>
      <p:graphicFrame>
        <p:nvGraphicFramePr>
          <p:cNvPr id="12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7937900"/>
              </p:ext>
            </p:extLst>
          </p:nvPr>
        </p:nvGraphicFramePr>
        <p:xfrm>
          <a:off x="5355770" y="919766"/>
          <a:ext cx="6836229" cy="593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926770" y="3429000"/>
            <a:ext cx="3429000" cy="3429000"/>
          </a:xfrm>
        </p:spPr>
      </p:sp>
      <p:pic>
        <p:nvPicPr>
          <p:cNvPr id="8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AD1B9BF-CB36-767A-E8FD-689ABD369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7"/>
          <a:stretch/>
        </p:blipFill>
        <p:spPr bwMode="auto">
          <a:xfrm>
            <a:off x="1904999" y="0"/>
            <a:ext cx="34398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3BF3BC-B702-8ADA-A4C9-24811863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1904997" y="3429000"/>
            <a:ext cx="345077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BB4DDCC-A6E1-8958-0C93-B461BF4E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5" y="188686"/>
            <a:ext cx="4904014" cy="65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9D3695C-B111-B03E-38EC-DF3FEFBDD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8686"/>
            <a:ext cx="4904014" cy="65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7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1051" y="0"/>
            <a:ext cx="10310949" cy="6857999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ВЗАИМОДЕЙСТВИЯ ОБРАЗОВАТЕЛЬНОЙ ОРГАНИЗАЦИИ С СЕМЬЕЙ</a:t>
            </a:r>
          </a:p>
        </p:txBody>
      </p:sp>
      <p:sp>
        <p:nvSpPr>
          <p:cNvPr id="17" name="Объект 2"/>
          <p:cNvSpPr>
            <a:spLocks noGrp="1"/>
          </p:cNvSpPr>
          <p:nvPr>
            <p:ph sz="half" idx="1"/>
          </p:nvPr>
        </p:nvSpPr>
        <p:spPr>
          <a:xfrm>
            <a:off x="1881052" y="0"/>
            <a:ext cx="5434148" cy="6857999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endParaRPr lang="ru-RU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4200" u="sng" dirty="0">
                <a:solidFill>
                  <a:schemeClr val="tx1"/>
                </a:solidFill>
              </a:rPr>
              <a:t>Данные</a:t>
            </a:r>
            <a:r>
              <a:rPr lang="ru-RU" u="sng" dirty="0">
                <a:solidFill>
                  <a:schemeClr val="tx1"/>
                </a:solidFill>
              </a:rPr>
              <a:t> </a:t>
            </a:r>
            <a:r>
              <a:rPr lang="ru-RU" sz="4100" u="sng" dirty="0">
                <a:solidFill>
                  <a:schemeClr val="tx1"/>
                </a:solidFill>
              </a:rPr>
              <a:t>з</a:t>
            </a:r>
            <a:r>
              <a:rPr lang="ru-RU" sz="4200" u="sng" dirty="0">
                <a:solidFill>
                  <a:schemeClr val="tx1"/>
                </a:solidFill>
              </a:rPr>
              <a:t>а 2023-2024 учебный год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Собрания - 33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Групповые консультации - 90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Дни добрых дел - 60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Тренинги -16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Родительские гостиные – 8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Телефон,  почта доверия - ежедневно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Совместное создание предметно-развивающей среды - ежедневно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Участие родителей в подготовке и проведении совместных праздников, досугов, - 40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Утренние приветствия – ежедневно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Тематические выставки - 4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Встречи с администрацией детского сада -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Дни открытых дверей - 2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Выпуск газет-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Оформление групп - в течении года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Благоустройство территории детского сада - в течении года</a:t>
            </a:r>
          </a:p>
        </p:txBody>
      </p:sp>
      <p:graphicFrame>
        <p:nvGraphicFramePr>
          <p:cNvPr id="1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660205"/>
              </p:ext>
            </p:extLst>
          </p:nvPr>
        </p:nvGraphicFramePr>
        <p:xfrm>
          <a:off x="7021901" y="1966822"/>
          <a:ext cx="4986067" cy="4665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443E1173-6C7A-2D9A-5100-FBA823E97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7557" r="9285" b="3291"/>
          <a:stretch/>
        </p:blipFill>
        <p:spPr bwMode="auto">
          <a:xfrm>
            <a:off x="537029" y="232229"/>
            <a:ext cx="4093031" cy="36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BEF58A2-42CE-C21D-89BD-6D216748B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t="13629" r="3063"/>
          <a:stretch/>
        </p:blipFill>
        <p:spPr bwMode="auto">
          <a:xfrm>
            <a:off x="7143699" y="232229"/>
            <a:ext cx="4093029" cy="360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B141EE60-0EBE-1B02-ED47-104AF8486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3" r="15714" b="13333"/>
          <a:stretch/>
        </p:blipFill>
        <p:spPr bwMode="auto">
          <a:xfrm>
            <a:off x="4188913" y="3018789"/>
            <a:ext cx="3395934" cy="360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001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81052" y="0"/>
            <a:ext cx="10310948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ДАННЫЕ О ПЕДАГОГИЧЕСКОМ КОЛЛЕКТИВЕ МБДОУ №285</a:t>
            </a:r>
          </a:p>
        </p:txBody>
      </p:sp>
      <p:graphicFrame>
        <p:nvGraphicFramePr>
          <p:cNvPr id="1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93934"/>
              </p:ext>
            </p:extLst>
          </p:nvPr>
        </p:nvGraphicFramePr>
        <p:xfrm>
          <a:off x="2181302" y="272955"/>
          <a:ext cx="4465157" cy="6159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028579"/>
              </p:ext>
            </p:extLst>
          </p:nvPr>
        </p:nvGraphicFramePr>
        <p:xfrm>
          <a:off x="6632813" y="302223"/>
          <a:ext cx="4451472" cy="62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>
              <a:lnSpc>
                <a:spcPct val="100000"/>
              </a:lnSpc>
            </a:pPr>
            <a:r>
              <a:rPr lang="ru-RU" dirty="0"/>
              <a:t>МБДОУ №285</a:t>
            </a:r>
          </a:p>
        </p:txBody>
      </p:sp>
      <p:pic>
        <p:nvPicPr>
          <p:cNvPr id="1026" name="Picture 2" descr="G:\видео на конкурс\наш 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700 лудших детских садов\285\ноутбук ЕП\для презентаций\здание\IMG_12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4" y="1098058"/>
            <a:ext cx="7434860" cy="55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700 лудших детских садов\лицензия 2024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1" y="1098058"/>
            <a:ext cx="3921528" cy="55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65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81052" y="0"/>
            <a:ext cx="10310948" cy="6858000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ДАННЫЕ О ПЕДАГОГИЧЕСКОМ КОЛЛЕКТИВЕ МБДОУ №285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20</a:t>
            </a:fld>
            <a:endParaRPr lang="ru-RU" noProof="0"/>
          </a:p>
        </p:txBody>
      </p:sp>
      <p:graphicFrame>
        <p:nvGraphicFramePr>
          <p:cNvPr id="1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250594"/>
              </p:ext>
            </p:extLst>
          </p:nvPr>
        </p:nvGraphicFramePr>
        <p:xfrm>
          <a:off x="2219489" y="288576"/>
          <a:ext cx="4454266" cy="624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5875939"/>
              </p:ext>
            </p:extLst>
          </p:nvPr>
        </p:nvGraphicFramePr>
        <p:xfrm>
          <a:off x="6619164" y="302223"/>
          <a:ext cx="4428781" cy="628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40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0"/>
            <a:ext cx="11847312" cy="783771"/>
          </a:xfrm>
        </p:spPr>
        <p:txBody>
          <a:bodyPr lIns="0" rtlCol="0"/>
          <a:lstStyle/>
          <a:p>
            <a:pPr algn="ctr" rtl="0"/>
            <a:r>
              <a:rPr lang="ru-RU" dirty="0"/>
              <a:t>ФОТО КОЛЛЕКТИВА</a:t>
            </a:r>
          </a:p>
        </p:txBody>
      </p:sp>
      <p:pic>
        <p:nvPicPr>
          <p:cNvPr id="6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E6A775BC-C6A8-1814-B0EF-EA1DDDDA7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1991" r="3809" b="18221"/>
          <a:stretch/>
        </p:blipFill>
        <p:spPr bwMode="auto">
          <a:xfrm>
            <a:off x="1731962" y="783771"/>
            <a:ext cx="8728076" cy="58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3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22468"/>
            <a:ext cx="3466531" cy="3435531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ru-RU" sz="2700" dirty="0">
                <a:hlinkClick r:id="rId3" action="ppaction://hlinksldjump"/>
              </a:rPr>
              <a:t>ВОСПИТАННИКИ</a:t>
            </a:r>
            <a:endParaRPr lang="ru-RU" sz="270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 txBox="1">
            <a:spLocks/>
          </p:cNvSpPr>
          <p:nvPr/>
        </p:nvSpPr>
        <p:spPr>
          <a:xfrm>
            <a:off x="3370216" y="1859"/>
            <a:ext cx="3500847" cy="3420610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hlinkClick r:id="rId4" action="ppaction://hlinksldjump"/>
              </a:rPr>
              <a:t>ПЕДАГОГИ</a:t>
            </a:r>
            <a:endParaRPr lang="ru-RU" sz="28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 txBox="1">
            <a:spLocks/>
          </p:cNvSpPr>
          <p:nvPr/>
        </p:nvSpPr>
        <p:spPr>
          <a:xfrm>
            <a:off x="7594600" y="1859"/>
            <a:ext cx="4262120" cy="685614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/>
              <a:t>НАГРАДНЫЕ ДОКУМЕНТЫ</a:t>
            </a:r>
          </a:p>
        </p:txBody>
      </p:sp>
      <p:pic>
        <p:nvPicPr>
          <p:cNvPr id="8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BB7A1-1FAC-B38A-06F4-B709CD5AA9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69" b="69"/>
          <a:stretch>
            <a:fillRect/>
          </a:stretch>
        </p:blipFill>
        <p:spPr/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721A66-E958-57EC-CBE8-47186D1AC0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t="73" b="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2050" name="Picture 2" descr="G:\700 лудших детских садов\за 2024\17158549480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718" y="1297647"/>
            <a:ext cx="7181692" cy="507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700 лудших детских садов\байбекова разработка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5" y="1019640"/>
            <a:ext cx="3985625" cy="56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24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10242" name="Picture 2" descr="G:\700 лудших детских садов\Байбекова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100" y="1097187"/>
            <a:ext cx="3721628" cy="26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700 лудших детских садов\Вострякова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22" y="3990513"/>
            <a:ext cx="3722313" cy="26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700 лудших детских садов\Журавлева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9" y="1097187"/>
            <a:ext cx="3722315" cy="26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700 лудших детских садов\Собина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63" y="3990513"/>
            <a:ext cx="3721626" cy="26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идео на конкурс\наш логотип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4100" name="Picture 4" descr="G:\700 лудших детских садов\стимулир 2024\1742350944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1" y="1052768"/>
            <a:ext cx="3645402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700 лудших детских садов\ilovepdf_pages-to-jpg\байбекова-разработка\байбекова разработка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81" y="1052768"/>
            <a:ext cx="3658199" cy="51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700 лудших детских садов\диплом хор 9 мая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11" y="1052768"/>
            <a:ext cx="3643528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>
            <a:normAutofit/>
          </a:bodyPr>
          <a:lstStyle/>
          <a:p>
            <a:pPr algn="ctr" rtl="0"/>
            <a:r>
              <a:rPr lang="ru-RU" dirty="0"/>
              <a:t>СЕРТИФИКАТЫ </a:t>
            </a:r>
          </a:p>
        </p:txBody>
      </p:sp>
      <p:pic>
        <p:nvPicPr>
          <p:cNvPr id="5122" name="Picture 2" descr="G:\700 лудших детских садов\за 2024\публикации\Собина публ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4" y="919767"/>
            <a:ext cx="3911769" cy="27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700 лудших детских садов\стимулир 2024\1742351440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16" y="3935920"/>
            <a:ext cx="3911770" cy="27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700 лудших детских садов\за 2024\белый цвет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96" y="919766"/>
            <a:ext cx="4198660" cy="578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3074" name="Picture 2" descr="G:\700 лудших детских садов\за 2024\публикации\IMG-2e1d27771600a29654f02fa29cff345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5" y="1054481"/>
            <a:ext cx="5436707" cy="403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700 лудших детских садов\за 2024\публикации\IMG-f6b7c7751d0793302bd4637e3a82b29f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9" y="2288535"/>
            <a:ext cx="5577235" cy="42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10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10242" name="Picture 2" descr="G:\700 лудших детских садов\стимулир 2024\1742351911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98" y="1103586"/>
            <a:ext cx="3967353" cy="56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700 лудших детских садов\диплом победителя Сувор Перевал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56" y="1103586"/>
            <a:ext cx="3970850" cy="561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2051" name="Picture 3" descr="G:\700 лудших детских садов\ilovepdf_pages-to-jpg\диплом-Малышок-оркестр-2-степ\диплом Малышок оркестр 2 степ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52" y="1003237"/>
            <a:ext cx="3669050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700 лудших детских садов\диплом Малышок оркестр 3 степ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14" y="1003237"/>
            <a:ext cx="3657524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700 лудших детских садов\Малышок 1 степень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4" y="1003237"/>
            <a:ext cx="3615366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2913" y="0"/>
            <a:ext cx="7079087" cy="6858000"/>
          </a:xfrm>
          <a:solidFill>
            <a:schemeClr val="accent3"/>
          </a:solidFill>
        </p:spPr>
        <p:txBody>
          <a:bodyPr rtlCol="0" anchor="t">
            <a:normAutofit/>
          </a:bodyPr>
          <a:lstStyle/>
          <a:p>
            <a:pPr algn="ctr" rtl="0"/>
            <a:br>
              <a:rPr lang="ru-RU" sz="5400" dirty="0"/>
            </a:br>
            <a:r>
              <a:rPr lang="ru-RU" sz="5400" dirty="0">
                <a:solidFill>
                  <a:srgbClr val="0070C0"/>
                </a:solidFill>
                <a:hlinkClick r:id="rId3" action="ppaction://hlinksldjump"/>
              </a:rPr>
              <a:t>ПОКАЗАТЕЛИ</a:t>
            </a:r>
            <a:br>
              <a:rPr lang="ru-RU" sz="5400" dirty="0"/>
            </a:br>
            <a:br>
              <a:rPr lang="ru-RU" sz="5400" dirty="0"/>
            </a:br>
            <a:br>
              <a:rPr lang="ru-RU" sz="5400" dirty="0"/>
            </a:br>
            <a:br>
              <a:rPr lang="ru-RU" sz="5400" dirty="0"/>
            </a:br>
            <a:br>
              <a:rPr lang="ru-RU" sz="5400" dirty="0"/>
            </a:br>
            <a:br>
              <a:rPr lang="ru-RU" sz="5400" dirty="0"/>
            </a:br>
            <a:r>
              <a:rPr lang="ru-RU" sz="5400" dirty="0">
                <a:hlinkClick r:id="rId4" action="ppaction://hlinksldjump"/>
              </a:rPr>
              <a:t>РЕЗУЛЬТАТЫ</a:t>
            </a:r>
            <a:endParaRPr lang="ru-RU" sz="5400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-1" y="0"/>
            <a:ext cx="1725770" cy="1700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3" action="ppaction://hlinksldjump"/>
              </a:rPr>
              <a:t>УКРЕПЛЕНИЯ</a:t>
            </a:r>
          </a:p>
          <a:p>
            <a:pPr algn="ctr"/>
            <a:r>
              <a:rPr lang="ru-RU" sz="1000" b="1" dirty="0">
                <a:hlinkClick r:id="rId3" action="ppaction://hlinksldjump"/>
              </a:rPr>
              <a:t>ЗДОРОВЬЯ</a:t>
            </a:r>
            <a:endParaRPr lang="ru-RU" sz="1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08597" y="1702158"/>
            <a:ext cx="3404316" cy="1759499"/>
          </a:xfrm>
          <a:prstGeom prst="rect">
            <a:avLst/>
          </a:prstGeom>
          <a:solidFill>
            <a:srgbClr val="8A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5" action="ppaction://hlinksldjump"/>
              </a:rPr>
              <a:t>ПОЗНОВАТЕЛЬНЫХ </a:t>
            </a:r>
          </a:p>
          <a:p>
            <a:pPr algn="ctr"/>
            <a:r>
              <a:rPr lang="ru-RU" sz="1000" b="1" dirty="0">
                <a:hlinkClick r:id="rId5" action="ppaction://hlinksldjump"/>
              </a:rPr>
              <a:t>И ТВОРЧЕСКИХ СПОСОБНОСТЕЙ</a:t>
            </a:r>
            <a:endParaRPr lang="ru-RU" sz="1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00022" y="3412901"/>
            <a:ext cx="1712891" cy="1712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6" action="ppaction://hlinksldjump"/>
              </a:rPr>
              <a:t>ОБЩЕЧЕЛО-ВЕЧЕСКИХ ЦЕННОСТЕЙ</a:t>
            </a:r>
            <a:endParaRPr lang="ru-RU" sz="1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25769" y="0"/>
            <a:ext cx="1674254" cy="17000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7" action="ppaction://hlinksldjump"/>
              </a:rPr>
              <a:t>ИНТЕЛЛЕКТУАЛЬНОГО РАЗВИТИЯ</a:t>
            </a:r>
            <a:endParaRPr lang="ru-RU" sz="1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9321" y="3412901"/>
            <a:ext cx="1745090" cy="1734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hlinkClick r:id="rId8" action="ppaction://hlinksldjump"/>
              </a:rPr>
              <a:t>СОЦИАЛЬНО-ЛИЧНОСТНЫХ ЦЕННОСТЯМ</a:t>
            </a:r>
            <a:endParaRPr lang="ru-RU" sz="105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08597" y="3412901"/>
            <a:ext cx="1691425" cy="1710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08597" y="3389285"/>
            <a:ext cx="1725771" cy="1734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9" action="ppaction://hlinksldjump"/>
              </a:rPr>
              <a:t>ВЗАИМОДЕЙСТВИЯ</a:t>
            </a:r>
          </a:p>
          <a:p>
            <a:pPr algn="ctr"/>
            <a:r>
              <a:rPr lang="ru-RU" sz="1000" b="1" dirty="0">
                <a:hlinkClick r:id="rId9" action="ppaction://hlinksldjump"/>
              </a:rPr>
              <a:t>С СЕМЬЕЙ</a:t>
            </a:r>
            <a:endParaRPr lang="ru-RU" sz="1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08597" y="5123642"/>
            <a:ext cx="3419342" cy="1757973"/>
          </a:xfrm>
          <a:prstGeom prst="rect">
            <a:avLst/>
          </a:prstGeom>
          <a:solidFill>
            <a:srgbClr val="FFF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hlinkClick r:id="rId10" action="ppaction://hlinksldjump"/>
              </a:rPr>
              <a:t>ХУДОЖЕСТВЕННО-ЭСТЕТИЧЕСКОГО </a:t>
            </a:r>
          </a:p>
          <a:p>
            <a:pPr algn="ctr"/>
            <a:r>
              <a:rPr lang="ru-RU" sz="1000" b="1" dirty="0">
                <a:hlinkClick r:id="rId10" action="ppaction://hlinksldjump"/>
              </a:rPr>
              <a:t>ВОСПИТАНИЯ У ДЕТЕЙ</a:t>
            </a:r>
            <a:endParaRPr lang="ru-RU" sz="1000" b="1" dirty="0"/>
          </a:p>
        </p:txBody>
      </p:sp>
      <p:pic>
        <p:nvPicPr>
          <p:cNvPr id="22" name="Picture 2" descr="G:\видео на конкурс\наш логотип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317" y="1363299"/>
            <a:ext cx="3966433" cy="38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5147258"/>
            <a:ext cx="1725771" cy="1734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  <a:p>
            <a:pPr algn="ctr"/>
            <a:endParaRPr lang="ru-RU" sz="1600" dirty="0"/>
          </a:p>
          <a:p>
            <a:pPr algn="ctr"/>
            <a:endParaRPr lang="ru-RU" sz="1600" dirty="0"/>
          </a:p>
          <a:p>
            <a:pPr algn="ctr"/>
            <a:endParaRPr lang="ru-RU" sz="1600" dirty="0"/>
          </a:p>
          <a:p>
            <a:pPr algn="ctr"/>
            <a:r>
              <a:rPr lang="ru-RU" sz="1600" b="1" dirty="0">
                <a:hlinkClick r:id="rId12" action="ppaction://hlinksldjump"/>
              </a:rPr>
              <a:t>НАШ КОЛЛЕКТИВ</a:t>
            </a:r>
            <a:endParaRPr lang="ru-RU" sz="1600" b="1" dirty="0"/>
          </a:p>
        </p:txBody>
      </p:sp>
      <p:pic>
        <p:nvPicPr>
          <p:cNvPr id="24" name="Picture 2" descr="G:\видео на конкурс\наш логотип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7" y="5147258"/>
            <a:ext cx="1181233" cy="113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D8511D-12E7-0B09-81C4-7DC667C727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3"/>
          <a:srcRect l="46" r="46"/>
          <a:stretch>
            <a:fillRect/>
          </a:stretch>
        </p:blipFill>
        <p:spPr/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92D7D5A-25D2-8CE9-6AF0-4E25A5D31A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11266" name="Picture 2" descr="G:\700 лудших детских садов\ДИПЛОМ СПЕКТАКЛЬ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1" y="1052767"/>
            <a:ext cx="3648771" cy="53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700 лудших детских садов\за 2024\ВСТАВИЛА\танцы 2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54" y="1052767"/>
            <a:ext cx="3701108" cy="53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700 лудших детских садов\стимулир 2024\photo_2025-04-18_06-26-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13" y="1052767"/>
            <a:ext cx="4000790" cy="53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7170" name="Picture 2" descr="G:\700 лудших детских садов\за 2024\IMG-0be1a1bc418d0c5afdb53f631869bad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72" y="919766"/>
            <a:ext cx="7843106" cy="55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11266" name="Picture 2" descr="G:\700 лудших детских садов\стимулир 2024\1742350978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7" y="919767"/>
            <a:ext cx="5603307" cy="395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700 лудших детских садов\стимулир 2024\1742351764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85" y="2653033"/>
            <a:ext cx="5652459" cy="40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СВИДЕТЕЛЬСТВО</a:t>
            </a:r>
          </a:p>
        </p:txBody>
      </p:sp>
      <p:pic>
        <p:nvPicPr>
          <p:cNvPr id="6146" name="Picture 2" descr="G:\700 лудших детских садов\за 2024\IMG-061222e567c2c2a3a6d330d63b0d184a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20" y="3663990"/>
            <a:ext cx="2146261" cy="3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700 лудших детских садов\стимулир 2024\17423512652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1" y="1029972"/>
            <a:ext cx="2170196" cy="3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700 лудших детских садов\стимулир 2024\17423512912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2" y="1029973"/>
            <a:ext cx="2072765" cy="3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700 лудших детских садов\Байбекова публик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79" y="3663990"/>
            <a:ext cx="2162549" cy="3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700 лудших детских садов\публикация Сувор Перевал_page-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600" y="1029973"/>
            <a:ext cx="2162548" cy="30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видео на конкурс\наш логотип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УДОСТОВЕРЕНИЯ</a:t>
            </a:r>
          </a:p>
        </p:txBody>
      </p:sp>
      <p:pic>
        <p:nvPicPr>
          <p:cNvPr id="7170" name="Picture 2" descr="G:\700 лудших детских садов\стимулир 2024\1742351350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61" y="1068381"/>
            <a:ext cx="3899634" cy="552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700 лудших детских садов\стимулир 2024\1742351233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61" y="1068382"/>
            <a:ext cx="3916888" cy="55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7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5122" name="Picture 2" descr="G:\700 лудших детских садов\за 2024\педагог-игромаст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7" y="1057700"/>
            <a:ext cx="5417013" cy="39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700 лудших детских садов\за 2024\2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2599657"/>
            <a:ext cx="5391757" cy="40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50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 ВЗР</a:t>
            </a:r>
          </a:p>
        </p:txBody>
      </p:sp>
      <p:pic>
        <p:nvPicPr>
          <p:cNvPr id="9221" name="Picture 5" descr="C:\Users\МАРИЯ И и ОЛЬГА\Desktop\2180237NS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0" y="919766"/>
            <a:ext cx="4224460" cy="29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МАРИЯ И и ОЛЬГА\Desktop\2180237NS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98" y="919766"/>
            <a:ext cx="4289112" cy="30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МАРИЯ И и ОЛЬГА\Desktop\2180237NS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37" y="3668455"/>
            <a:ext cx="4224459" cy="29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700 лудших детских садов\стимулир 2024\photo_2025-04-18_06-24-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42" y="3668453"/>
            <a:ext cx="4103136" cy="298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75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6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700 лудших детских садов\стимулир 2024\photo_2025-04-18_06-25-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9766"/>
            <a:ext cx="3731466" cy="27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700 лудших детских садов\стимулир 2024\photo_2025-04-18_06-25-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8" y="919766"/>
            <a:ext cx="3951908" cy="27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700 лудших детских садов\стимулир 2024\photo_2025-04-18_06-25-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56044"/>
            <a:ext cx="3731465" cy="26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700 лудших детских садов\стимулир 2024\photo_2025-04-18_06-25-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8" y="3956044"/>
            <a:ext cx="3951907" cy="26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700 лудших детских садов\стимулир 2024\photo_2025-04-18_06-23-5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080" y="1490842"/>
            <a:ext cx="3440628" cy="47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07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6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700 лудших детских садов\стимулир 2024\photo_2025-04-18_06-25-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25" y="1065130"/>
            <a:ext cx="3874224" cy="547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700 лудших детских садов\стимулир 2024\photo_2025-04-18_06-24-4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3886"/>
          <a:stretch/>
        </p:blipFill>
        <p:spPr bwMode="auto">
          <a:xfrm>
            <a:off x="6343650" y="1065131"/>
            <a:ext cx="4140275" cy="54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99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ГРАМОТЫ</a:t>
            </a:r>
          </a:p>
        </p:txBody>
      </p:sp>
      <p:pic>
        <p:nvPicPr>
          <p:cNvPr id="13314" name="Picture 2" descr="G:\700 лудших детских садов\профсоюз грамота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5" y="919764"/>
            <a:ext cx="2618859" cy="37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700 лудших детских садов\стимулир 2024\2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17" y="919766"/>
            <a:ext cx="2618859" cy="37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700 лудших детских садов\стимулир 2024\3_page-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42" y="2920016"/>
            <a:ext cx="2618859" cy="37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700 лудших детских садов\стимулир 2024\4_page-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05" y="2920015"/>
            <a:ext cx="2618859" cy="37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6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УКРЕПЛЕНИЯ ЗДОРОВЬЯ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429301" y="0"/>
            <a:ext cx="9762699" cy="6857999"/>
          </a:xfrm>
          <a:prstGeom prst="rect">
            <a:avLst/>
          </a:prstGeom>
          <a:solidFill>
            <a:srgbClr val="CCFF33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sz="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В течение года проводилась систематическая работа, направленная на сохранение 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укрепление физического, психического и эмоционального здоровья  детей,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по профилактике нарушений осанки и плоскостопия у детей. Педагоги ежегодно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при организации образовательного процесса учитывают уровень здоровья детей и строят образовательную деятельность с учетом здоровья и индивидуальных особенностей детей.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dirty="0"/>
              <a:t>Оздоровительный процесс включает в себя: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600" dirty="0"/>
              <a:t>Лечебно-оздоровительные мероприятия для повышения иммунитета: организация рационного питания; санитарно-гигиенические  и противоэпидемиологические мероприятия; двигательная активность; комплекс закаливающих мероприятий; комплексы оздоровительных гимнастик; режим проветривания и кварцевания; оздоровительный массаж для детей с нарушением осанки; кислородный коктейль. Комплекс мероприятий способствует формированию устойчивости организма к факторам внешней среды и условиям для правильного развития.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/>
              <a:t>Заболеваемость детей в ДОУ №285 за 2024 год</a:t>
            </a:r>
          </a:p>
        </p:txBody>
      </p:sp>
      <p:pic>
        <p:nvPicPr>
          <p:cNvPr id="5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090356"/>
              </p:ext>
            </p:extLst>
          </p:nvPr>
        </p:nvGraphicFramePr>
        <p:xfrm>
          <a:off x="2757699" y="3846650"/>
          <a:ext cx="9105901" cy="29322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28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4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1577">
                <a:tc>
                  <a:txBody>
                    <a:bodyPr/>
                    <a:lstStyle/>
                    <a:p>
                      <a:pPr marL="10350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ct val="107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7000"/>
                        </a:lnSpc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Показатели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7000"/>
                        </a:lnSpc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Ранний</a:t>
                      </a:r>
                      <a:r>
                        <a:rPr lang="en-US" sz="1800" spc="-2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возраст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7000"/>
                        </a:lnSpc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Садовый</a:t>
                      </a:r>
                      <a:r>
                        <a:rPr lang="en-US" sz="1800" spc="-2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возраст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marR="3175" algn="ctr">
                        <a:lnSpc>
                          <a:spcPct val="107000"/>
                        </a:lnSpc>
                        <a:spcBef>
                          <a:spcPts val="735"/>
                        </a:spcBef>
                        <a:spcAft>
                          <a:spcPts val="0"/>
                        </a:spcAft>
                      </a:pPr>
                      <a:r>
                        <a:rPr lang="en-US" sz="1800" spc="-1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165">
                <a:tc>
                  <a:txBody>
                    <a:bodyPr/>
                    <a:lstStyle/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Количество</a:t>
                      </a:r>
                      <a:r>
                        <a:rPr lang="ru-RU" sz="18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рабочих</a:t>
                      </a:r>
                      <a:r>
                        <a:rPr lang="ru-RU" sz="18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дней</a:t>
                      </a:r>
                      <a:r>
                        <a:rPr lang="ru-RU" sz="1800" spc="-4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детского</a:t>
                      </a:r>
                      <a:r>
                        <a:rPr lang="ru-RU" sz="1800" spc="-7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spc="-20" dirty="0">
                          <a:solidFill>
                            <a:schemeClr val="tx1"/>
                          </a:solidFill>
                          <a:effectLst/>
                        </a:rPr>
                        <a:t>сада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marR="317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7145" marR="317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Пропущено</a:t>
                      </a:r>
                      <a:r>
                        <a:rPr lang="en-US" sz="1800" spc="-4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дней</a:t>
                      </a:r>
                      <a:r>
                        <a:rPr lang="en-US" sz="18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по</a:t>
                      </a:r>
                      <a:r>
                        <a:rPr lang="en-US" sz="1800" spc="-2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болезни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8968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13664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48">
                <a:tc>
                  <a:txBody>
                    <a:bodyPr/>
                    <a:lstStyle/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Среднесписочное</a:t>
                      </a:r>
                      <a:r>
                        <a:rPr lang="en-US" sz="1800" spc="-6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количество</a:t>
                      </a: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20" dirty="0" err="1">
                          <a:solidFill>
                            <a:schemeClr val="tx1"/>
                          </a:solidFill>
                          <a:effectLst/>
                        </a:rPr>
                        <a:t>детей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88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186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marR="317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050">
                <a:tc>
                  <a:txBody>
                    <a:bodyPr/>
                    <a:lstStyle/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spc="-1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Количество</a:t>
                      </a:r>
                      <a:r>
                        <a:rPr lang="en-US" sz="1800" spc="1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заболеваний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marR="3175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Пропущено</a:t>
                      </a:r>
                      <a:r>
                        <a:rPr lang="en-US" sz="1800" spc="-6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по</a:t>
                      </a:r>
                      <a:r>
                        <a:rPr lang="en-US" sz="1800" spc="-35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25" dirty="0">
                          <a:solidFill>
                            <a:schemeClr val="tx1"/>
                          </a:solidFill>
                          <a:effectLst/>
                        </a:rPr>
                        <a:t>ДОУ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marR="80645" algn="ctr">
                        <a:lnSpc>
                          <a:spcPts val="134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922">
                <a:tc>
                  <a:txBody>
                    <a:bodyPr/>
                    <a:lstStyle/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spc="-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302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spc="-5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112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Дето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дней</a:t>
                      </a:r>
                      <a:r>
                        <a:rPr lang="en-US" sz="1800" spc="-3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spc="-10" dirty="0" err="1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" marR="254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1430" marR="254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11982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" marR="381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2700" marR="3810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32464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17145"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44392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434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ГРАМОТЫ</a:t>
            </a:r>
          </a:p>
        </p:txBody>
      </p:sp>
      <p:pic>
        <p:nvPicPr>
          <p:cNvPr id="6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700 лудших детских садов\стимулир 2024\1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035052"/>
            <a:ext cx="2077769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700 лудших детских садов\стимулир 2024\5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013" y="4013202"/>
            <a:ext cx="1874881" cy="26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700 лудших детских садов\стимулир 2024\6_page-0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4" y="1035052"/>
            <a:ext cx="3399106" cy="48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700 лудших детских садов\стимулир 2024\7_page-0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65" y="1858418"/>
            <a:ext cx="3399106" cy="48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62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БЛАГОДАРСТВЕННЫЕ ПИСЬМА</a:t>
            </a:r>
          </a:p>
        </p:txBody>
      </p:sp>
      <p:pic>
        <p:nvPicPr>
          <p:cNvPr id="9218" name="Picture 2" descr="G:\700 лудших детских садов\за 2024\благодарственное письмо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53" y="1128090"/>
            <a:ext cx="2308819" cy="31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700 лудших детских садов\стимулир 2024\145758056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99" y="3661868"/>
            <a:ext cx="2192754" cy="31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700 лудших детских садов\стимулир 2024\IMG_20250417_082154_8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9" y="1078073"/>
            <a:ext cx="2192754" cy="31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700 лудших детских садов\стимулир 2024\IMG_20250417_082208_06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17" y="3661867"/>
            <a:ext cx="2192754" cy="31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700 лудших детских садов\стимулир 2024\IMG_20250417_082228_69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551" y="1078072"/>
            <a:ext cx="2192754" cy="31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видео на конкурс\наш логотип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51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4099" name="Picture 3" descr="G:\700 лудших детских садов\стимулир 2024\IMG_20250417_082217_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" y="977415"/>
            <a:ext cx="4042800" cy="28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700 лудших детских садов\стимулир 2024\IMG_20250417_082236_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5" y="3835801"/>
            <a:ext cx="4038338" cy="28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700 лудших детских садов\стимулир 2024\IMG_20250417_082243_4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2" y="977415"/>
            <a:ext cx="4042801" cy="28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51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8194" name="Picture 2" descr="G:\700 лудших детских садов\стимулир 2024\17423521958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7" y="1908730"/>
            <a:ext cx="2687284" cy="38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700 лудших детских садов\стимулир 2024\17423521958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28" y="1917370"/>
            <a:ext cx="2655634" cy="38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700 лудших детских садов\стимулир 2024\17423519117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00" y="994575"/>
            <a:ext cx="4002146" cy="56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40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7" name="Picture 4" descr="G:\700 лудших детских садов\диплом хор 9 мая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545" y="1052770"/>
            <a:ext cx="3643528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700 лудших детских садов\за 2024\белый цвет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6" y="1052769"/>
            <a:ext cx="3755157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700 лудших детских садов\ДИПЛОМ СПЕКТАКЛЬ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494" y="1052769"/>
            <a:ext cx="3536749" cy="51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56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2051" name="Picture 3" descr="G:\700 лудших детских садов\ilovepdf_pages-to-jpg\диплом-Малышок-оркестр-2-степ\диплом Малышок оркестр 2 степ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52" y="1003237"/>
            <a:ext cx="3669050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700 лудших детских садов\диплом Малышок оркестр 3 степ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14" y="1003237"/>
            <a:ext cx="3657524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700 лудших детских садов\Малышок 1 степень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4" y="1003237"/>
            <a:ext cx="3615366" cy="517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959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5122" name="Picture 2" descr="G:\700 лудших детских садов\стимулир 2024\IMG_20250417_082226_5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21" y="2850127"/>
            <a:ext cx="2702173" cy="38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700 лудших детских садов\стимулир 2024\IMG_20250417_082231_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44" y="1051486"/>
            <a:ext cx="2695712" cy="38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700 лудших детских садов\стимулир 2024\IMG_20250417_082234_4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10" y="2859269"/>
            <a:ext cx="2695712" cy="38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:\700 лудших детских садов\диплом Малышок рисунок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2" y="1042344"/>
            <a:ext cx="2671183" cy="382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видео на конкурс\наш логотип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51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1027" name="Picture 3" descr="G:\700 лудших детских садов\стимулир 2024\IMG_20250417_082158_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05" y="1069552"/>
            <a:ext cx="3645519" cy="25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700 лудших детских садов\стимулир 2024\IMG_20250417_082205_2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80" y="3915989"/>
            <a:ext cx="3645519" cy="25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7" y="1069552"/>
            <a:ext cx="3757002" cy="542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77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2050" name="Picture 2" descr="G:\700 лудших детских садов\стимулир 2024\4575704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5" y="1044516"/>
            <a:ext cx="3667864" cy="51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700 лудших детских садов\стимулир 2024\IMG_20250417_082212_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94" y="1044516"/>
            <a:ext cx="3667866" cy="51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:\700 лудших детских садов\стимулир 2024\IMG_20250417_082238_9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06" y="1044516"/>
            <a:ext cx="3667866" cy="519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51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1026" name="Picture 2" descr="G:\700 лудших детских садов\стимулир 2024\4573613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2" y="1053154"/>
            <a:ext cx="3856366" cy="27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700 лудших детских садов\стимулир 2024\IMG_20250417_082200_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55" y="1053154"/>
            <a:ext cx="3856975" cy="27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700 лудших детских садов\стимулир 2024\IMG_20250417_082210_7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68" y="3897320"/>
            <a:ext cx="3852718" cy="27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В ЧАСТИ УКРЕПЛЕНИЯ ЗДОРОВЬЯ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456597" y="0"/>
            <a:ext cx="9735403" cy="6858000"/>
          </a:xfrm>
          <a:prstGeom prst="rect">
            <a:avLst/>
          </a:prstGeom>
          <a:solidFill>
            <a:srgbClr val="CCFF33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Результаты мониторинга физического развития детей выявили положительную динамику физического развития.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Но, несмотря на проводимые мероприятия число дней, пропущенных одним ребенком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/>
              <a:t>по болезни, достаточно высокий. Показатель заболеваемости складывается из длительного отсутствия одних и тех же детей, обусловлен возрастными особенностями детей младшего дошкольного возраста, первый год посещающих детский сад, увеличением числа детей с хроническими заболеваниями.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Вывод: </a:t>
            </a:r>
            <a:r>
              <a:rPr lang="ru-RU" sz="1600" dirty="0" err="1"/>
              <a:t>воспитательно</a:t>
            </a:r>
            <a:r>
              <a:rPr lang="ru-RU" sz="1600" dirty="0"/>
              <a:t>-образовательный процесс в детском саду строится с учетом требований санитарно-гигиенического режима в дошкольных учреждениях. Выполнение детьми программы осуществляется на хорошем уровне. Годовые задачи реализованы в полном объеме. В детском саду систематически организуются и проводятся различные тематические мероприятия. Содержание </a:t>
            </a:r>
            <a:r>
              <a:rPr lang="ru-RU" sz="1600" dirty="0" err="1"/>
              <a:t>воспитательно</a:t>
            </a:r>
            <a:r>
              <a:rPr lang="ru-RU" sz="1600" dirty="0"/>
              <a:t>-образовательной работы соответствует требованиям социального заказа (родителей), обеспечивает развитие детей за счет использования образовательной программы. Организация педагогического процесса отмечается гибкостью, ориентированностью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на возрастные и индивидуальные особенности детей, что позволяет осуществить личностно-ориентированный подход к детям.</a:t>
            </a:r>
          </a:p>
        </p:txBody>
      </p:sp>
      <p:pic>
        <p:nvPicPr>
          <p:cNvPr id="7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700 лудших детских садов\стимулир 2024\Новая папка (2)\IMG_20250408_113612_2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23" y="3660800"/>
            <a:ext cx="2967760" cy="29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C391796-D18E-68DC-60AB-A1F1740D9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/>
          <a:stretch/>
        </p:blipFill>
        <p:spPr bwMode="auto">
          <a:xfrm>
            <a:off x="9669564" y="3660800"/>
            <a:ext cx="2415928" cy="296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466A1AF-E661-B012-50B0-084496767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9" y="3666325"/>
            <a:ext cx="3949647" cy="296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24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ДИПЛОМЫ</a:t>
            </a:r>
          </a:p>
        </p:txBody>
      </p:sp>
      <p:pic>
        <p:nvPicPr>
          <p:cNvPr id="7170" name="Picture 2" descr="G:\700 лудших детских садов\стимулир 2024\IMG_20250417_082241_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5" y="919766"/>
            <a:ext cx="3044861" cy="43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видео на конкурс\наш логотип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700 лудших детских садов\стимулир 2024\photo_2025-04-18_06-25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2" y="1189634"/>
            <a:ext cx="3843699" cy="27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700 лудших детских садов\стимулир 2024\photo_2025-04-18_06-25-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391" y="4028368"/>
            <a:ext cx="3654819" cy="267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700 лудших детских садов\стимулир 2024\photo_2025-04-18_06-22-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002" y="1645513"/>
            <a:ext cx="3612275" cy="505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51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88" y="1"/>
            <a:ext cx="11847312" cy="919766"/>
          </a:xfrm>
        </p:spPr>
        <p:txBody>
          <a:bodyPr lIns="0" rtlCol="0"/>
          <a:lstStyle/>
          <a:p>
            <a:pPr algn="ctr" rtl="0"/>
            <a:r>
              <a:rPr lang="ru-RU" dirty="0"/>
              <a:t>СЕРТИФИКАТЫ</a:t>
            </a:r>
          </a:p>
        </p:txBody>
      </p:sp>
      <p:pic>
        <p:nvPicPr>
          <p:cNvPr id="15362" name="Picture 2" descr="G:\700 лудших детских садов\сертификат  по веселым стартам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05" y="1018423"/>
            <a:ext cx="2537505" cy="358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700 лудших детских садов\сертификат по шашкам-малюткам_page-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69" y="1018423"/>
            <a:ext cx="2537507" cy="35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:\700 лудших детских садов\сертификат по лыжным гонкам_page-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10" y="3079243"/>
            <a:ext cx="2537506" cy="35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видео на конкурс\наш логотип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700 лудших детских садов\стимулир 2024\45758291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20" y="3010995"/>
            <a:ext cx="2583391" cy="365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63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71469" y="-1"/>
            <a:ext cx="1720531" cy="1712293"/>
          </a:xfrm>
          <a:prstGeom prst="rect">
            <a:avLst/>
          </a:prstGeom>
          <a:solidFill>
            <a:srgbClr val="FFFF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rtlCol="0">
            <a:normAutofit/>
          </a:bodyPr>
          <a:lstStyle/>
          <a:p>
            <a:pPr rtl="0"/>
            <a:r>
              <a:rPr lang="ru-RU" sz="4800" dirty="0"/>
              <a:t>СПАСИБО </a:t>
            </a:r>
            <a:br>
              <a:rPr lang="ru-RU" sz="4800" dirty="0"/>
            </a:br>
            <a:r>
              <a:rPr lang="ru-RU" sz="4800" dirty="0"/>
              <a:t>ЗА ВНИМАНИЕ!</a:t>
            </a:r>
          </a:p>
        </p:txBody>
      </p:sp>
      <p:pic>
        <p:nvPicPr>
          <p:cNvPr id="7" name="Picture 2" descr="G:\видео на конкурс\наш логотип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45" y="48918"/>
            <a:ext cx="1676777" cy="161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670592-615B-96DD-D8C6-4F519295EBC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454" b="1454"/>
          <a:stretch>
            <a:fillRect/>
          </a:stretch>
        </p:blipFill>
        <p:spPr/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2841607-4A94-42F4-00B8-2823CF33C2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114" b="1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12C2ED-5A14-149D-B6DF-1D77B73E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18" y="919765"/>
            <a:ext cx="4317603" cy="57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700 лудших детских садов\285\ноутбук ЕП\P1190874.JPG">
            <a:extLst>
              <a:ext uri="{FF2B5EF4-FFF2-40B4-BE49-F238E27FC236}">
                <a16:creationId xmlns:a16="http://schemas.microsoft.com/office/drawing/2014/main" id="{51D34D8D-9856-1300-2EAB-37A623C3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135" y="4246648"/>
            <a:ext cx="3239895" cy="24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B6D964-4DC5-D49E-3028-5FDC9B738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2" b="8869"/>
          <a:stretch/>
        </p:blipFill>
        <p:spPr bwMode="auto">
          <a:xfrm>
            <a:off x="4311905" y="919765"/>
            <a:ext cx="3239895" cy="313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AE22F9-8321-E76B-26AD-6E0575B90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0"/>
          <a:stretch/>
        </p:blipFill>
        <p:spPr bwMode="auto">
          <a:xfrm>
            <a:off x="263333" y="3704775"/>
            <a:ext cx="3837520" cy="297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08B012C-E807-5EBC-00E8-5720879C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" y="643994"/>
            <a:ext cx="3837520" cy="29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8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55770" y="0"/>
            <a:ext cx="6836229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ДЕЯТЕЛЬНОСТИ ДЕТЕЙ К ОБЩЕЧЕЛОВЕЧЕСКИМ ЦЕННОСТЯМ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926770" y="3429000"/>
            <a:ext cx="3429000" cy="3429000"/>
          </a:xfrm>
        </p:spPr>
      </p:sp>
      <p:graphicFrame>
        <p:nvGraphicFramePr>
          <p:cNvPr id="13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816302"/>
              </p:ext>
            </p:extLst>
          </p:nvPr>
        </p:nvGraphicFramePr>
        <p:xfrm>
          <a:off x="5355770" y="919766"/>
          <a:ext cx="6836230" cy="593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488A8DE-A2AD-C024-1A4D-47ECA2E43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9292" b="13417"/>
          <a:stretch/>
        </p:blipFill>
        <p:spPr bwMode="auto">
          <a:xfrm>
            <a:off x="1883230" y="83004"/>
            <a:ext cx="3472539" cy="320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E1FC413-77F1-F8DD-056E-3033D03A1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 b="4627"/>
          <a:stretch/>
        </p:blipFill>
        <p:spPr bwMode="auto">
          <a:xfrm>
            <a:off x="1872346" y="3373664"/>
            <a:ext cx="35051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видео на конкурс\наш логотип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05D5E12-7413-692F-55E2-9B8BAEC6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59657"/>
            <a:ext cx="4923064" cy="65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0D63392-F606-07EE-EE32-5B8A56F5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14" y="159657"/>
            <a:ext cx="4923064" cy="65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68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55770" y="0"/>
            <a:ext cx="6836229" cy="6858000"/>
          </a:xfrm>
          <a:prstGeom prst="rect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ПОКАЗАТЕЛИ И РЕЗУЛЬТАТЫ ИНТЕЛЛЕКТУАЛЬНОГО РАЗВИТИЯ ДЕТЕЙ</a:t>
            </a:r>
          </a:p>
        </p:txBody>
      </p:sp>
      <p:graphicFrame>
        <p:nvGraphicFramePr>
          <p:cNvPr id="12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767671"/>
              </p:ext>
            </p:extLst>
          </p:nvPr>
        </p:nvGraphicFramePr>
        <p:xfrm>
          <a:off x="5355769" y="919766"/>
          <a:ext cx="6836229" cy="593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Рисунок 1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6" name="Рисунок 13"/>
          <p:cNvSpPr>
            <a:spLocks noGrp="1"/>
          </p:cNvSpPr>
          <p:nvPr>
            <p:ph type="pic" sz="quarter" idx="10"/>
          </p:nvPr>
        </p:nvSpPr>
        <p:spPr>
          <a:xfrm>
            <a:off x="1926770" y="3429000"/>
            <a:ext cx="3429000" cy="3429000"/>
          </a:xfrm>
        </p:spPr>
      </p:sp>
      <p:pic>
        <p:nvPicPr>
          <p:cNvPr id="8" name="Picture 2" descr="G:\видео на конкурс\наш логотип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728" y="0"/>
            <a:ext cx="955272" cy="9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9C54C96-290B-5128-B892-D42080130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3759" r="18960" b="3311"/>
          <a:stretch/>
        </p:blipFill>
        <p:spPr bwMode="auto">
          <a:xfrm>
            <a:off x="1904998" y="16488"/>
            <a:ext cx="3450770" cy="341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4EDFD8E5-34E9-DD22-E0C3-1DC505CC8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4" r="12982"/>
          <a:stretch/>
        </p:blipFill>
        <p:spPr bwMode="auto">
          <a:xfrm>
            <a:off x="1905000" y="3445488"/>
            <a:ext cx="3472540" cy="346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86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E1621-53FD-467C-AE5E-8761D6C2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TM78298634</Template>
  <TotalTime>302</TotalTime>
  <Words>673</Words>
  <Application>Microsoft Office PowerPoint</Application>
  <PresentationFormat>Широкоэкранный</PresentationFormat>
  <Paragraphs>199</Paragraphs>
  <Slides>52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Comic Sans MS</vt:lpstr>
      <vt:lpstr>Gill Sans Nova</vt:lpstr>
      <vt:lpstr>Тема Office</vt:lpstr>
      <vt:lpstr>Презентация PowerPoint</vt:lpstr>
      <vt:lpstr>МБДОУ №285</vt:lpstr>
      <vt:lpstr> ПОКАЗАТЕЛИ      РЕЗУЛЬТАТЫ</vt:lpstr>
      <vt:lpstr>ПОКАЗАТЕЛИ И РЕЗУЛЬТАТЫ ДЕЯТЕЛЬНОСТИ В ЧАСТИ УКРЕПЛЕНИЯ ЗДОРОВЬЯ</vt:lpstr>
      <vt:lpstr>ПОКАЗАТЕЛИ И РЕЗУЛЬТАТЫ ДЕЯТЕЛЬНОСТИ В ЧАСТИ УКРЕПЛЕНИЯ ЗДОРОВЬЯ</vt:lpstr>
      <vt:lpstr>Презентация PowerPoint</vt:lpstr>
      <vt:lpstr>ПОКАЗАТЕЛИ И РЕЗУЛЬТАТЫ ДЕЯТЕЛЬНОСТИ ДЕТЕЙ К ОБЩЕЧЕЛОВЕЧЕСКИМ ЦЕННОСТЯМ</vt:lpstr>
      <vt:lpstr>Презентация PowerPoint</vt:lpstr>
      <vt:lpstr>ПОКАЗАТЕЛИ И РЕЗУЛЬТАТЫ ИНТЕЛЛЕКТУАЛЬНОГО РАЗВИТИЯ ДЕТЕЙ</vt:lpstr>
      <vt:lpstr>Презентация PowerPoint</vt:lpstr>
      <vt:lpstr>ПОКАЗАТЕЛИ И РЕЗУЛЬТАТЫ ДЕЯТЕЛЬНОСТИ В ЧАСТИ РАЗВИТИЯ ПОЗНОВАТЕЛЬНЫХ И ТВОРЧЕСКИХ СПОСОБНОСТЕЙ ДЕТЕЙ</vt:lpstr>
      <vt:lpstr>Презентация PowerPoint</vt:lpstr>
      <vt:lpstr>ПОКАЗАТЕЛИ И РЕЗУЛЬТАТЫ ДЕЯТЕЛЬНОСТИ В ЧАСТИ РАЗВИТИЯ У ДЕТЕЙ СОЦИАЛЬНО-ЛИЧНОСТНЫХ КАЧЕСТВ</vt:lpstr>
      <vt:lpstr>Презентация PowerPoint</vt:lpstr>
      <vt:lpstr>ПОКАЗАТЕЛИ И РЕЗУЛЬТАТЫ ДЕЯТЕЛЬНОСТИ В ЧАСТИ РАЗВИТИЯ ХУДОЖЕСТВЕННО-ЭСТЕТИЧЕСКОГО ВОСПИТАНИЯ У ДЕТЕЙ</vt:lpstr>
      <vt:lpstr>Презентация PowerPoint</vt:lpstr>
      <vt:lpstr>ПОКАЗАТЕЛИ И РЕЗУЛЬТАТЫ ДЕЯТЕЛЬНОСТИ В ЧАСТИ ВЗАИМОДЕЙСТВИЯ ОБРАЗОВАТЕЛЬНОЙ ОРГАНИЗАЦИИ С СЕМЬЕЙ</vt:lpstr>
      <vt:lpstr>Презентация PowerPoint</vt:lpstr>
      <vt:lpstr>ДАННЫЕ О ПЕДАГОГИЧЕСКОМ КОЛЛЕКТИВЕ МБДОУ №285</vt:lpstr>
      <vt:lpstr>ДАННЫЕ О ПЕДАГОГИЧЕСКОМ КОЛЛЕКТИВЕ МБДОУ №285</vt:lpstr>
      <vt:lpstr>ФОТО КОЛЛЕКТИВА</vt:lpstr>
      <vt:lpstr>ВОСПИТАННИКИ</vt:lpstr>
      <vt:lpstr>ДИПЛОМЫ</vt:lpstr>
      <vt:lpstr>ДИПЛОМЫ</vt:lpstr>
      <vt:lpstr>ДИПЛОМЫ</vt:lpstr>
      <vt:lpstr>СЕРТИФИКАТЫ </vt:lpstr>
      <vt:lpstr>ДИПЛОМЫ</vt:lpstr>
      <vt:lpstr>ДИПЛОМЫ</vt:lpstr>
      <vt:lpstr>ДИПЛОМЫ</vt:lpstr>
      <vt:lpstr>ДИПЛОМЫ</vt:lpstr>
      <vt:lpstr>СЕРТИФИКАТЫ</vt:lpstr>
      <vt:lpstr>СЕРТИФИКАТЫ</vt:lpstr>
      <vt:lpstr>СВИДЕТЕЛЬСТВО</vt:lpstr>
      <vt:lpstr>УДОСТОВЕРЕНИЯ</vt:lpstr>
      <vt:lpstr>СЕРТИФИКАТЫ</vt:lpstr>
      <vt:lpstr>СЕРТИФИКАТЫ ВЗР</vt:lpstr>
      <vt:lpstr>СЕРТИФИКАТЫ</vt:lpstr>
      <vt:lpstr>СЕРТИФИКАТЫ</vt:lpstr>
      <vt:lpstr>ГРАМОТЫ</vt:lpstr>
      <vt:lpstr>ГРАМОТЫ</vt:lpstr>
      <vt:lpstr>БЛАГОДАРСТВЕННЫЕ ПИСЬМА</vt:lpstr>
      <vt:lpstr>ДИПЛОМЫ</vt:lpstr>
      <vt:lpstr>ДИПЛОМЫ</vt:lpstr>
      <vt:lpstr>ДИПЛОМЫ</vt:lpstr>
      <vt:lpstr>ДИПЛОМЫ</vt:lpstr>
      <vt:lpstr>ДИПЛОМЫ</vt:lpstr>
      <vt:lpstr>ДИПЛОМЫ</vt:lpstr>
      <vt:lpstr>ДИПЛОМЫ</vt:lpstr>
      <vt:lpstr>ДИПЛОМЫ</vt:lpstr>
      <vt:lpstr>ДИПЛОМЫ</vt:lpstr>
      <vt:lpstr>СЕРТИФИКАТЫ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Мария Любанова</cp:lastModifiedBy>
  <cp:revision>13</cp:revision>
  <dcterms:created xsi:type="dcterms:W3CDTF">2021-07-29T05:11:00Z</dcterms:created>
  <dcterms:modified xsi:type="dcterms:W3CDTF">2025-04-28T15:19:22Z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